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87" r:id="rId3"/>
    <p:sldId id="288" r:id="rId4"/>
    <p:sldId id="289" r:id="rId5"/>
    <p:sldId id="290" r:id="rId6"/>
    <p:sldId id="412" r:id="rId7"/>
    <p:sldId id="409" r:id="rId8"/>
    <p:sldId id="389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391" r:id="rId18"/>
    <p:sldId id="421" r:id="rId19"/>
    <p:sldId id="300" r:id="rId20"/>
    <p:sldId id="422" r:id="rId21"/>
    <p:sldId id="423" r:id="rId22"/>
    <p:sldId id="424" r:id="rId23"/>
    <p:sldId id="425" r:id="rId24"/>
    <p:sldId id="426" r:id="rId25"/>
    <p:sldId id="427" r:id="rId26"/>
    <p:sldId id="428" r:id="rId2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7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523513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3765" latinLnBrk="0">
      <a:defRPr sz="1200">
        <a:latin typeface="+mj-lt"/>
        <a:ea typeface="+mj-ea"/>
        <a:cs typeface="+mj-cs"/>
        <a:sym typeface="Calibri" panose="020F0502020204030204"/>
      </a:defRPr>
    </a:lvl1pPr>
    <a:lvl2pPr indent="114300" defTabSz="913765" latinLnBrk="0">
      <a:defRPr sz="1200">
        <a:latin typeface="+mj-lt"/>
        <a:ea typeface="+mj-ea"/>
        <a:cs typeface="+mj-cs"/>
        <a:sym typeface="Calibri" panose="020F0502020204030204"/>
      </a:defRPr>
    </a:lvl2pPr>
    <a:lvl3pPr indent="228600" defTabSz="913765" latinLnBrk="0">
      <a:defRPr sz="1200">
        <a:latin typeface="+mj-lt"/>
        <a:ea typeface="+mj-ea"/>
        <a:cs typeface="+mj-cs"/>
        <a:sym typeface="Calibri" panose="020F0502020204030204"/>
      </a:defRPr>
    </a:lvl3pPr>
    <a:lvl4pPr indent="342900" defTabSz="913765" latinLnBrk="0">
      <a:defRPr sz="1200">
        <a:latin typeface="+mj-lt"/>
        <a:ea typeface="+mj-ea"/>
        <a:cs typeface="+mj-cs"/>
        <a:sym typeface="Calibri" panose="020F0502020204030204"/>
      </a:defRPr>
    </a:lvl4pPr>
    <a:lvl5pPr indent="457200" defTabSz="913765" latinLnBrk="0">
      <a:defRPr sz="1200">
        <a:latin typeface="+mj-lt"/>
        <a:ea typeface="+mj-ea"/>
        <a:cs typeface="+mj-cs"/>
        <a:sym typeface="Calibri" panose="020F0502020204030204"/>
      </a:defRPr>
    </a:lvl5pPr>
    <a:lvl6pPr indent="571500" defTabSz="913765" latinLnBrk="0">
      <a:defRPr sz="1200">
        <a:latin typeface="+mj-lt"/>
        <a:ea typeface="+mj-ea"/>
        <a:cs typeface="+mj-cs"/>
        <a:sym typeface="Calibri" panose="020F0502020204030204"/>
      </a:defRPr>
    </a:lvl6pPr>
    <a:lvl7pPr indent="685800" defTabSz="913765" latinLnBrk="0">
      <a:defRPr sz="1200">
        <a:latin typeface="+mj-lt"/>
        <a:ea typeface="+mj-ea"/>
        <a:cs typeface="+mj-cs"/>
        <a:sym typeface="Calibri" panose="020F0502020204030204"/>
      </a:defRPr>
    </a:lvl7pPr>
    <a:lvl8pPr indent="800100" defTabSz="913765" latinLnBrk="0">
      <a:defRPr sz="1200">
        <a:latin typeface="+mj-lt"/>
        <a:ea typeface="+mj-ea"/>
        <a:cs typeface="+mj-cs"/>
        <a:sym typeface="Calibri" panose="020F0502020204030204"/>
      </a:defRPr>
    </a:lvl8pPr>
    <a:lvl9pPr indent="914400" defTabSz="913765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14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/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/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/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/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/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/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/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/>
          <p:cNvSpPr txBox="1"/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/>
          <p:cNvSpPr txBox="1"/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/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/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/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/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/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/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/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/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/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/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 panose="020F0502020204030204"/>
                </a:rPr>
                <a:t>VIEW ACTIVITY</a:t>
              </a:r>
            </a:p>
          </p:txBody>
        </p:sp>
      </p:grpSp>
      <p:sp>
        <p:nvSpPr>
          <p:cNvPr id="32" name="Rectangle 31"/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/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/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Image credits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/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/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/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/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/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/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/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/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/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/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/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Learning objectives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/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 dirty="0"/>
              <a:t>Pelajaran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id-ID"/>
              <a:t>Bagaimana wilayah Arktik berubah?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1478466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en-ID" altLang="id-ID" dirty="0"/>
              <a:t>Lautan</a:t>
            </a:r>
            <a:r>
              <a:rPr lang="id-ID" dirty="0"/>
              <a:t> Beku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764054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id-ID"/>
              <a:t>PLK | 7-11</a:t>
            </a:r>
          </a:p>
        </p:txBody>
      </p:sp>
      <p:pic>
        <p:nvPicPr>
          <p:cNvPr id="9" name="Picture 8" descr="A picture containing drawing&#10;&#10;Description automatically generate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Users\Jamie\Dropbox\OCEANS\[DE] OCEANS\FROZEN OCEANS\CMP\frozen-oceans-cmp-final-full\assets\full-image\de-oceans-426.jpg"/>
          <p:cNvPicPr>
            <a:picLocks noChangeAspect="1" noChangeArrowheads="1"/>
          </p:cNvPicPr>
          <p:nvPr/>
        </p:nvPicPr>
        <p:blipFill rotWithShape="1">
          <a:blip r:embed="rId3" cstate="email"/>
          <a:srcRect l="-279"/>
          <a:stretch>
            <a:fillRect/>
          </a:stretch>
        </p:blipFill>
        <p:spPr bwMode="auto">
          <a:xfrm>
            <a:off x="-25505" y="0"/>
            <a:ext cx="9169505" cy="68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Namun terkadang es pun membelah.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amie\Dropbox\OCEANS\[DE] OCEANS\FROZEN OCEANS\CMP\frozen-oceans-cmp-final-full\assets\full-image\de-oceans-extra2011-153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Dan para penjelajah harus menggunakan kereta salju mereka sebagai rakit.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Jamie\Dropbox\OCEANS\[DE] OCEANS\FROZEN OCEANS\CMP\frozen-oceans-cmp-final-full\assets\full-image\de-oceans-419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-1" y="-38459"/>
            <a:ext cx="9144001" cy="689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Atau bahkan merangkak menyeberangi es yang sangat tipis dan berharap tidak retak!</a:t>
              </a:r>
              <a:endParaRPr sz="1800" dirty="0"/>
            </a:p>
          </p:txBody>
        </p:sp>
      </p:grpSp>
      <p:sp>
        <p:nvSpPr>
          <p:cNvPr id="13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8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/>
            <p:cNvSpPr/>
            <p:nvPr/>
          </p:nvSpPr>
          <p:spPr>
            <a:xfrm>
              <a:off x="179933" y="1334651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 dirty="0"/>
                <a:t>Dan jika sedang sangat kurang beruntung, es akan pecah di bawah tempat tidur kita!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C:\Users\Jamie\Dropbox\OCEANS\[DE] OCEANS\FROZEN OCEANS\CMP\frozen-oceans-cmp-final-full\assets\full-image\de-oceans-427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Terkadang es saling mendorong menjadi ‘tumpukan bongkah es’.</a:t>
              </a:r>
              <a:endParaRPr sz="1800" dirty="0"/>
            </a:p>
          </p:txBody>
        </p:sp>
      </p:grpSp>
      <p:sp>
        <p:nvSpPr>
          <p:cNvPr id="13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/>
            <p:cNvSpPr/>
            <p:nvPr/>
          </p:nvSpPr>
          <p:spPr>
            <a:xfrm>
              <a:off x="179933" y="1303134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 dirty="0"/>
                <a:t>Membuat laju ski menjadi sangat sulit!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Jamie\Dropbox\OCEANS\[DE] OCEANS\FROZEN OCEANS\CMP\frozen-oceans-cmp-final-full\assets\full-image\de-oceans-411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Sehingga para penjelajah harus memilih jalur dengan hati-hati.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4167" y="2606847"/>
            <a:ext cx="6839088" cy="3683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es di Arktik penting?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id-ID" sz="3400" b="1" dirty="0">
                <a:solidFill>
                  <a:srgbClr val="DC3B4E"/>
                </a:solidFill>
                <a:latin typeface="Century Gothic Bold"/>
              </a:rPr>
              <a:t>Kapan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9263" y="3332866"/>
            <a:ext cx="269797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id-ID" sz="3400" b="1" dirty="0">
                <a:solidFill>
                  <a:srgbClr val="F3B329"/>
                </a:solidFill>
                <a:latin typeface="Century Gothic Bold"/>
              </a:rPr>
              <a:t>Bagaimana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id-ID" sz="3400" b="1">
                <a:solidFill>
                  <a:srgbClr val="19A090"/>
                </a:solidFill>
                <a:latin typeface="Century Gothic Bold"/>
              </a:rPr>
              <a:t>Mengapa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kalian mengetahui hal ini?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perubahannya terjadi?</a:t>
            </a:r>
          </a:p>
        </p:txBody>
      </p:sp>
      <p:sp>
        <p:nvSpPr>
          <p:cNvPr id="25" name="Title 4"/>
          <p:cNvSpPr txBox="1"/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>
                <a:solidFill>
                  <a:srgbClr val="25243D"/>
                </a:solidFill>
              </a:rPr>
              <a:t>Semua tentang es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 dirty="0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pic>
        <p:nvPicPr>
          <p:cNvPr id="17" name="Picture 16" descr="Ice sheets.png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49263" y="2222500"/>
            <a:ext cx="8235418" cy="3796335"/>
          </a:xfrm>
          <a:prstGeom prst="rect">
            <a:avLst/>
          </a:prstGeom>
        </p:spPr>
      </p:pic>
      <p:sp>
        <p:nvSpPr>
          <p:cNvPr id="18" name="Title 4"/>
          <p:cNvSpPr txBox="1"/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>
                <a:solidFill>
                  <a:srgbClr val="25243D"/>
                </a:solidFill>
              </a:rPr>
              <a:t>Semua tentang es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GB" dirty="0">
              <a:solidFill>
                <a:srgbClr val="25243D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4835" y="4083763"/>
            <a:ext cx="12074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Habitat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77850" y="4083762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Efek albedo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5545" y="4083763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Penyimpanan air tawar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27355" y="4083763"/>
            <a:ext cx="432117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Pompa arus air laut </a:t>
            </a:r>
            <a:br>
              <a:rPr lang="id-ID" sz="1800" b="1" dirty="0">
                <a:solidFill>
                  <a:srgbClr val="25243D"/>
                </a:solidFill>
                <a:latin typeface="Century Gothic Bold"/>
              </a:rPr>
            </a:br>
            <a:r>
              <a:rPr lang="id-ID" altLang="id-ID" sz="1800" b="1" dirty="0">
                <a:solidFill>
                  <a:srgbClr val="25243D"/>
                </a:solidFill>
                <a:latin typeface="Century Gothic Bold"/>
              </a:rPr>
              <a:t>di Samudra</a:t>
            </a:r>
          </a:p>
        </p:txBody>
      </p:sp>
      <p:sp>
        <p:nvSpPr>
          <p:cNvPr id="17" name="Oval 16"/>
          <p:cNvSpPr/>
          <p:nvPr/>
        </p:nvSpPr>
        <p:spPr>
          <a:xfrm>
            <a:off x="449263" y="2222500"/>
            <a:ext cx="1779814" cy="1778400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2598638" y="2222500"/>
            <a:ext cx="1779814" cy="17784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776333" y="2230664"/>
            <a:ext cx="1779814" cy="1778400"/>
          </a:xfrm>
          <a:prstGeom prst="ellipse">
            <a:avLst/>
          </a:prstGeom>
          <a:blipFill>
            <a:blip r:embed="rId5" cstate="email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925708" y="2230664"/>
            <a:ext cx="1779814" cy="17784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1" name="Title 4"/>
          <p:cNvSpPr txBox="1"/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>
                <a:solidFill>
                  <a:srgbClr val="25243D"/>
                </a:solidFill>
              </a:rPr>
              <a:t>Mengapa es itu penting?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graphicFrame>
        <p:nvGraphicFramePr>
          <p:cNvPr id="7" name="Group 102"/>
          <p:cNvGraphicFramePr/>
          <p:nvPr>
            <p:extLst>
              <p:ext uri="{D42A27DB-BD31-4B8C-83A1-F6EECF244321}">
                <p14:modId xmlns:p14="http://schemas.microsoft.com/office/powerpoint/2010/main" val="3743933514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id-ID" sz="16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Pertanyaan Kunci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</a:pPr>
                      <a:r>
                        <a:rPr lang="id-ID" sz="16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Bagaimana wilayah Arktik b_ _ _ _ _ _?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</a:pPr>
                      <a:r>
                        <a:rPr lang="id-ID" sz="16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Bagaimana hal ini dapat mempengaruhi B_ _ _?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2938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Pelajaran 5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pic>
        <p:nvPicPr>
          <p:cNvPr id="15" name="Picture 6" descr="C:\Users\Jamie\Downloads\chart.jpe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8536" y="1917032"/>
            <a:ext cx="4457701" cy="406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76225">
            <a:solidFill>
              <a:srgbClr val="E4E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411037" y="5860554"/>
            <a:ext cx="360040" cy="0"/>
          </a:xfrm>
          <a:prstGeom prst="line">
            <a:avLst/>
          </a:prstGeom>
          <a:ln w="28575">
            <a:solidFill>
              <a:srgbClr val="27473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43085" y="529287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1800" b="1">
                <a:latin typeface="Akzidenz Grotesk BE Light" pitchFamily="34" charset="0"/>
              </a:rPr>
              <a:t>Rata-rata 1979-2000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43085" y="56529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1800" b="1">
                <a:latin typeface="Akzidenz Grotesk BE Light" pitchFamily="34" charset="0"/>
              </a:rPr>
              <a:t>2012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200436" y="1989014"/>
            <a:ext cx="4533900" cy="4214021"/>
            <a:chOff x="666750" y="1592263"/>
            <a:chExt cx="4533900" cy="4214021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66750" y="1592263"/>
              <a:ext cx="0" cy="4214019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666751" y="5806283"/>
              <a:ext cx="4533899" cy="1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234832" y="63716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800" b="1">
                <a:latin typeface="Akzidenz Grotesk BE Light" pitchFamily="34" charset="0"/>
              </a:rPr>
              <a:t>Bulan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7573" y="617068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Jan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924897" y="617350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Des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67222" y="617067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Juni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1583755" y="3845564"/>
            <a:ext cx="4082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800" b="1" dirty="0">
                <a:latin typeface="Akzidenz Grotesk BE Light" pitchFamily="34" charset="0"/>
              </a:rPr>
              <a:t>Luas es laut (juta kilometer persegi)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4914" y="2070920"/>
            <a:ext cx="2890080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/>
            <a:r>
              <a:rPr lang="id-ID" sz="2400" b="1" dirty="0">
                <a:solidFill>
                  <a:srgbClr val="6BD1D5"/>
                </a:solidFill>
                <a:latin typeface="Century Gothic Bold"/>
              </a:rPr>
              <a:t>Pertanyaan</a:t>
            </a:r>
          </a:p>
          <a:p>
            <a:pPr rtl="0"/>
            <a:endParaRPr lang="en-GB" sz="24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Bagaimana luas area es laut Arktik berubah sepanjang tahun?</a:t>
            </a:r>
          </a:p>
          <a:p>
            <a:pPr marL="342900" indent="-342900" rtl="0">
              <a:buAutoNum type="arabicPeriod"/>
            </a:pPr>
            <a:endParaRPr lang="en-GB" sz="18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Apa perbedaan yang terjadi pada luas wilayah es laut pada tahun 2012 jika di bandingkan dengan tahun </a:t>
            </a:r>
            <a:br>
              <a:rPr lang="en-GB" sz="1800" b="1" dirty="0">
                <a:solidFill>
                  <a:srgbClr val="6BD1D5"/>
                </a:solidFill>
                <a:latin typeface="Century Gothic Bold"/>
              </a:rPr>
            </a:b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1979-2000?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85373" y="603964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24972" y="5535657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24972" y="509214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24972" y="4648641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24972" y="4195053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624972" y="3721305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10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24972" y="3267716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12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624972" y="2814128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14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624972" y="236054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16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4972" y="1917032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id-ID" sz="1400" b="1">
                <a:latin typeface="Akzidenz Grotesk BE Light" pitchFamily="34" charset="0"/>
              </a:rPr>
              <a:t>18</a:t>
            </a:r>
          </a:p>
        </p:txBody>
      </p:sp>
      <p:sp>
        <p:nvSpPr>
          <p:cNvPr id="45" name="Title 4"/>
          <p:cNvSpPr txBox="1"/>
          <p:nvPr/>
        </p:nvSpPr>
        <p:spPr>
          <a:xfrm>
            <a:off x="287249" y="978986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2800" dirty="0">
                <a:solidFill>
                  <a:srgbClr val="25243D"/>
                </a:solidFill>
              </a:rPr>
              <a:t>Sebuah grafik untuk memperlihatkan jumlah es laut pada waktu yang berbeda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0" y="-9805"/>
            <a:ext cx="9143999" cy="6867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400" dirty="0"/>
                <a:t>Es berwarna putih, sehingga memantulkan panas, hal ini membantu wilayah Arktik tetap dalam suhu dingin.</a:t>
              </a:r>
              <a:endParaRPr sz="1400" dirty="0"/>
            </a:p>
          </p:txBody>
        </p:sp>
      </p:grpSp>
      <p:sp>
        <p:nvSpPr>
          <p:cNvPr id="18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3-07 at 12.36.49.png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6811" y="0"/>
            <a:ext cx="9150811" cy="8868250"/>
          </a:xfrm>
          <a:prstGeom prst="rect">
            <a:avLst/>
          </a:prstGeom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430478" y="1231219"/>
            <a:ext cx="8229600" cy="1241972"/>
          </a:xfrm>
        </p:spPr>
        <p:txBody>
          <a:bodyPr rtlCol="0"/>
          <a:lstStyle/>
          <a:p>
            <a:pPr algn="l" rtl="0"/>
            <a:r>
              <a:rPr lang="id-ID" sz="3400"/>
              <a:t>Jutaan galon air tersimpan di dalam lapisan es</a:t>
            </a:r>
          </a:p>
        </p:txBody>
      </p:sp>
      <p:grpSp>
        <p:nvGrpSpPr>
          <p:cNvPr id="12" name="Group 191"/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3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8" name="Shape 190" descr="Textfeld 23"/>
            <p:cNvSpPr/>
            <p:nvPr/>
          </p:nvSpPr>
          <p:spPr>
            <a:xfrm>
              <a:off x="326349" y="1129787"/>
              <a:ext cx="274203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700" dirty="0"/>
                <a:t>Lapisan es terbuat dari air tawar beku, jika mencair, maka seluruh airnya akan masuk ke dalam laut.</a:t>
              </a:r>
              <a:endParaRPr sz="1700" dirty="0"/>
            </a:p>
          </p:txBody>
        </p:sp>
      </p:grpSp>
      <p:sp>
        <p:nvSpPr>
          <p:cNvPr id="19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1"/>
          <p:cNvSpPr txBox="1"/>
          <p:nvPr/>
        </p:nvSpPr>
        <p:spPr>
          <a:xfrm>
            <a:off x="4572000" y="415063"/>
            <a:ext cx="3708400" cy="273845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sp>
        <p:nvSpPr>
          <p:cNvPr id="5" name="Title 4"/>
          <p:cNvSpPr txBox="1"/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id-ID" sz="3400" dirty="0"/>
              <a:t>Arus air laut</a:t>
            </a: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6519333" y="1895095"/>
            <a:ext cx="2176903" cy="39693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rtl="0">
              <a:spcAft>
                <a:spcPts val="600"/>
              </a:spcAft>
            </a:pP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Air dingin dan asin yang tenggelam di </a:t>
            </a:r>
            <a:r>
              <a:rPr lang="en-ID" altLang="id-ID" sz="1800" b="1" dirty="0">
                <a:solidFill>
                  <a:srgbClr val="25243D"/>
                </a:solidFill>
                <a:latin typeface="Century Gothic Bold"/>
              </a:rPr>
              <a:t>wilayah </a:t>
            </a: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Arktik bertindak seperti pompa. Hal ini menjaga arus air laut </a:t>
            </a:r>
            <a:r>
              <a:rPr lang="en-ID" altLang="id-ID" sz="1800" b="1" dirty="0">
                <a:solidFill>
                  <a:srgbClr val="25243D"/>
                </a:solidFill>
                <a:latin typeface="Century Gothic Bold"/>
              </a:rPr>
              <a:t>di Samudra </a:t>
            </a: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terus berjalan, dan membantu mempertahankan suhu di Britania Raya tetap hangat.</a:t>
            </a:r>
          </a:p>
        </p:txBody>
      </p:sp>
      <p:pic>
        <p:nvPicPr>
          <p:cNvPr id="7" name="Picture 6" descr="Thermohaline.png"/>
          <p:cNvPicPr>
            <a:picLocks noChangeAspect="1"/>
          </p:cNvPicPr>
          <p:nvPr/>
        </p:nvPicPr>
        <p:blipFill rotWithShape="1">
          <a:blip r:embed="rId3" cstate="email"/>
          <a:srcRect t="-3"/>
          <a:stretch>
            <a:fillRect/>
          </a:stretch>
        </p:blipFill>
        <p:spPr>
          <a:xfrm>
            <a:off x="449263" y="2222499"/>
            <a:ext cx="5718073" cy="304989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id-ID" sz="3400"/>
              <a:t>Kalimat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451345" y="1909233"/>
            <a:ext cx="36871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2000" b="1" dirty="0">
                <a:solidFill>
                  <a:srgbClr val="6BD1D5"/>
                </a:solidFill>
                <a:latin typeface="Century Gothic Bold"/>
              </a:rPr>
              <a:t>Kenaikan permukaan laut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Pemanasan global.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Lapisan es mencair.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Semakin banyak air di laut.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Kenaikan permukaan laut.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Banjir pantai.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45" y="3819806"/>
            <a:ext cx="33907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2000" b="1" dirty="0">
                <a:solidFill>
                  <a:srgbClr val="6BD1D5"/>
                </a:solidFill>
                <a:latin typeface="Century Gothic Bold"/>
              </a:rPr>
              <a:t>Efek albedo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Pemanasan global. Es laut mencair.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Mengecilnya permukaan berwarna putih.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Berkurangnya pantulan panas dan lebih banyak panas yang diserap.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Semakin banyak es yang mencair.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61041" y="1914390"/>
            <a:ext cx="40010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2000" b="1" dirty="0">
                <a:solidFill>
                  <a:srgbClr val="6BD1D5"/>
                </a:solidFill>
                <a:latin typeface="Century Gothic Bold"/>
              </a:rPr>
              <a:t>Sirkulasi laut </a:t>
            </a:r>
            <a:r>
              <a:rPr lang="id-ID" altLang="id-ID" sz="2000" b="1" dirty="0">
                <a:solidFill>
                  <a:srgbClr val="6BD1D5"/>
                </a:solidFill>
                <a:latin typeface="Century Gothic Bold"/>
              </a:rPr>
              <a:t>di Samudra</a:t>
            </a:r>
            <a:endParaRPr lang="id-ID" sz="20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Pemanasan global. 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Lapisan es mencair.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Lebih banyak air tawar di laut.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Air asin di </a:t>
            </a:r>
            <a:r>
              <a:rPr lang="id-ID" altLang="id-ID" sz="1600" b="1" dirty="0">
                <a:solidFill>
                  <a:srgbClr val="FFFFFF"/>
                </a:solidFill>
                <a:latin typeface="Century Gothic Bold"/>
              </a:rPr>
              <a:t>Samudra</a:t>
            </a: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 Arktik menjadi berkurang.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Pompa arus air laut </a:t>
            </a:r>
            <a:r>
              <a:rPr lang="id-ID" altLang="id-ID" sz="1600" b="1" dirty="0">
                <a:solidFill>
                  <a:srgbClr val="FFFFFF"/>
                </a:solidFill>
                <a:latin typeface="Century Gothic Bold"/>
              </a:rPr>
              <a:t>di Samudra </a:t>
            </a: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berhenti atau melambat.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Sirkulasi laut  </a:t>
            </a:r>
            <a:r>
              <a:rPr lang="id-ID" altLang="id-ID" sz="1600" b="1" dirty="0">
                <a:solidFill>
                  <a:srgbClr val="FFFFFF"/>
                </a:solidFill>
                <a:latin typeface="Century Gothic Bold"/>
              </a:rPr>
              <a:t>di Samudra </a:t>
            </a: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berubah.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600" b="1" dirty="0">
                <a:solidFill>
                  <a:srgbClr val="FFFFFF"/>
                </a:solidFill>
                <a:latin typeface="Century Gothic Bold"/>
              </a:rPr>
              <a:t>Iklim berubah dan habitat menjadi terpengaruh.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graphicFrame>
        <p:nvGraphicFramePr>
          <p:cNvPr id="10" name="Group 236"/>
          <p:cNvGraphicFramePr>
            <a:graphicFrameLocks noGrp="1"/>
          </p:cNvGraphicFramePr>
          <p:nvPr/>
        </p:nvGraphicFramePr>
        <p:xfrm>
          <a:off x="2341905" y="2222795"/>
          <a:ext cx="6600075" cy="6644640"/>
        </p:xfrm>
        <a:graphic>
          <a:graphicData uri="http://schemas.openxmlformats.org/drawingml/2006/table">
            <a:tbl>
              <a:tblPr/>
              <a:tblGrid>
                <a:gridCol w="660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Menye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butkan dua perubahan yang terjadi di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Menemukan lokasi wilayah Arktik pada sebuah peta.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model dalam peragaan dan memahaminya.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kondisi kehidupan di </a:t>
                      </a: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 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elaskan sebab dan kemungkinan yang akan terjadi akibat satu permasalahan yang dihadapi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4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elaskan sebab dan kemungkinan yang akan terjadi akibat lebih dari satu permasalahan yang dihadapi wilaya</a:t>
                      </a: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4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Mengh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ubungkan contoh model yang ada dalam peragaan dengan perubahan nyata yang terjadi di </a:t>
                      </a: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Arktik.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 dirty="0">
                <a:solidFill>
                  <a:srgbClr val="1A1A1A"/>
                </a:solidFill>
                <a:latin typeface="Century Gothic Bold"/>
              </a:rPr>
              <a:t>Landasan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57427" y="306277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 dirty="0">
                <a:solidFill>
                  <a:srgbClr val="1A1A1A"/>
                </a:solidFill>
                <a:latin typeface="Century Gothic Bold"/>
              </a:rPr>
              <a:t>Tingkat Pengembangan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57427" y="388546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Tingkat Kompetensi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48848" y="472573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chemeClr val="bg1"/>
                </a:solidFill>
                <a:latin typeface="Century Gothic Bold"/>
              </a:rPr>
              <a:t>Tingkat Keahlian</a:t>
            </a:r>
          </a:p>
        </p:txBody>
      </p:sp>
      <p:sp>
        <p:nvSpPr>
          <p:cNvPr id="19" name="Title 6"/>
          <p:cNvSpPr txBox="1"/>
          <p:nvPr/>
        </p:nvSpPr>
        <p:spPr>
          <a:xfrm>
            <a:off x="414538" y="1359060"/>
            <a:ext cx="7830144" cy="51673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 dirty="0">
                <a:solidFill>
                  <a:srgbClr val="25243D"/>
                </a:solidFill>
              </a:rPr>
              <a:t>Titik periksa pembelajaran akhir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48848" y="5548423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Tingkat Lanjut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9318" y="223096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id-ID" sz="1800" b="1">
                <a:solidFill>
                  <a:srgbClr val="25243D"/>
                </a:solidFill>
                <a:latin typeface="Century Gothic Bold"/>
              </a:rPr>
              <a:t>Bagaimana jika ...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800" b="1">
                <a:solidFill>
                  <a:srgbClr val="25243D"/>
                </a:solidFill>
                <a:latin typeface="Century Gothic Bold"/>
              </a:rPr>
              <a:t>Kita tidak mempelajari pelajaran hari ini?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800" b="1">
                <a:solidFill>
                  <a:srgbClr val="25243D"/>
                </a:solidFill>
                <a:latin typeface="Century Gothic Bold"/>
              </a:rPr>
              <a:t>Kalian tidak diberitahu apa yang akan dipelajari hari ini?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id-ID" sz="1800" b="1">
                <a:solidFill>
                  <a:srgbClr val="25243D"/>
                </a:solidFill>
                <a:latin typeface="Century Gothic Bold"/>
              </a:rPr>
              <a:t>Segala hal yang saya ajarkan kepada kalian hari ini tidak benar?</a:t>
            </a:r>
          </a:p>
        </p:txBody>
      </p:sp>
      <p:sp>
        <p:nvSpPr>
          <p:cNvPr id="15" name="Title 1"/>
          <p:cNvSpPr txBox="1"/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id-ID" sz="3400"/>
              <a:t>Titik periksa pembelajaran akhir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graphicFrame>
        <p:nvGraphicFramePr>
          <p:cNvPr id="10" name="Group 236"/>
          <p:cNvGraphicFramePr>
            <a:graphicFrameLocks noGrp="1"/>
          </p:cNvGraphicFramePr>
          <p:nvPr/>
        </p:nvGraphicFramePr>
        <p:xfrm>
          <a:off x="2341906" y="2222500"/>
          <a:ext cx="6536280" cy="6370320"/>
        </p:xfrm>
        <a:graphic>
          <a:graphicData uri="http://schemas.openxmlformats.org/drawingml/2006/table">
            <a:tbl>
              <a:tblPr/>
              <a:tblGrid>
                <a:gridCol w="653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Menye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butkan dua perubahan yang terjadi di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Menemukan lokasi wilayah Arktik pada sebuah peta.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kondisi kehidupan di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njela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skan sebab dan kemungkinan yang akan terjadi akibat satu permasalahan yang dihadapi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4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elaskan sebab dan kemungkinan yang akan terjadi akibat lebih dari satu permasalahan yang dihadapi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0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Hubungkan contoh model yang ada dalam peragaan dengan perubahan nyata yang terjadi di </a:t>
                      </a:r>
                      <a:r>
                        <a:rPr lang="en-ID" alt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 </a:t>
                      </a:r>
                      <a:r>
                        <a:rPr lang="id-ID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Arktik.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Landasan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57427" y="311414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Tingkat Pengembangan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57427" y="371210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Tingkat Kompetensi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57427" y="4490050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chemeClr val="bg1"/>
                </a:solidFill>
                <a:latin typeface="Century Gothic Bold"/>
              </a:rPr>
              <a:t>Tingkat Keahlian</a:t>
            </a:r>
          </a:p>
        </p:txBody>
      </p:sp>
      <p:sp>
        <p:nvSpPr>
          <p:cNvPr id="21" name="Title 6"/>
          <p:cNvSpPr txBox="1"/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>
                <a:solidFill>
                  <a:srgbClr val="25243D"/>
                </a:solidFill>
              </a:rPr>
              <a:t>Tingkatan Hasil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57427" y="5288370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id-ID" sz="1200" b="1">
                <a:solidFill>
                  <a:srgbClr val="1A1A1A"/>
                </a:solidFill>
                <a:latin typeface="Century Gothic Bold"/>
              </a:rPr>
              <a:t>Tingkat Lanjut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/>
          </a:p>
        </p:txBody>
      </p:sp>
      <p:sp>
        <p:nvSpPr>
          <p:cNvPr id="14" name="Title 1"/>
          <p:cNvSpPr txBox="1"/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ID" altLang="id-ID" sz="3400">
                <a:solidFill>
                  <a:srgbClr val="25243D"/>
                </a:solidFill>
              </a:rPr>
              <a:t>Wilayah </a:t>
            </a:r>
            <a:r>
              <a:rPr lang="id-ID" sz="3400">
                <a:solidFill>
                  <a:srgbClr val="25243D"/>
                </a:solidFill>
              </a:rPr>
              <a:t>Arktik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>
                <a:solidFill>
                  <a:srgbClr val="25243D"/>
                </a:solidFill>
                <a:latin typeface="Century Gothic Bold"/>
              </a:rPr>
              <a:t>Britania Raya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80872" y="3290836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 dirty="0">
                <a:solidFill>
                  <a:srgbClr val="25243D"/>
                </a:solidFill>
                <a:latin typeface="Century Gothic Bold"/>
              </a:rPr>
              <a:t>Kanada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>
                <a:solidFill>
                  <a:srgbClr val="25243D"/>
                </a:solidFill>
                <a:latin typeface="Century Gothic Bold"/>
              </a:rPr>
              <a:t>Greenland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/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>
                <a:solidFill>
                  <a:srgbClr val="DD3A4F"/>
                </a:solidFill>
                <a:latin typeface="Century Gothic Bold"/>
              </a:rPr>
              <a:t>Lingkar Arktik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76441" y="3572424"/>
            <a:ext cx="1526380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id-ID" sz="2400" b="1" dirty="0">
                <a:solidFill>
                  <a:srgbClr val="4EACC5"/>
                </a:solidFill>
                <a:latin typeface="Century Gothic Bold"/>
              </a:rPr>
              <a:t>Samudra</a:t>
            </a:r>
          </a:p>
          <a:p>
            <a:pPr algn="ctr" rtl="0"/>
            <a:r>
              <a:rPr lang="id-ID" sz="2400" b="1" dirty="0">
                <a:solidFill>
                  <a:srgbClr val="4EACC5"/>
                </a:solidFill>
                <a:latin typeface="Century Gothic Bold"/>
              </a:rPr>
              <a:t>Arktik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1" y="5411726"/>
            <a:ext cx="21197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Penjelajah Kutub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2103128"/>
            <a:ext cx="4122738" cy="42319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id-ID" sz="1600" b="1" dirty="0">
                <a:solidFill>
                  <a:schemeClr val="tx1"/>
                </a:solidFill>
                <a:latin typeface="Century Gothic Bold"/>
              </a:rPr>
              <a:t>Halo, nama saya Helen dan saya seorang ilmuwan yang bekerja di wilayah Arktik. Sejak tahun 1700-an manusia telah mengubah Bumi dalam skala besar.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id-ID" sz="1600" b="1" dirty="0">
                <a:solidFill>
                  <a:schemeClr val="tx1"/>
                </a:solidFill>
                <a:latin typeface="Century Gothic Bold"/>
              </a:rPr>
              <a:t>Laut Arktik berfungsi bagaikan sebuah sistem peringatan. Menurut kami perubahan yang terjadi di sini berlangsung jauh lebih cepat dibandingkan wilayah mana pun.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id-ID" sz="1600" b="1" dirty="0">
                <a:solidFill>
                  <a:schemeClr val="tx1"/>
                </a:solidFill>
                <a:latin typeface="Century Gothic Bold"/>
              </a:rPr>
              <a:t>Saya mengajak kalian untuk melihat bagaimana wilayah Arktik berubah, apa saja kemungkinan penyebabnya, dan bagaimana hal ini dapat mempengaruhi </a:t>
            </a:r>
          </a:p>
          <a:p>
            <a:pPr rtl="0"/>
            <a:r>
              <a:rPr lang="id-ID" sz="1600" b="1" dirty="0">
                <a:solidFill>
                  <a:schemeClr val="tx1"/>
                </a:solidFill>
                <a:latin typeface="Century Gothic Bold"/>
              </a:rPr>
              <a:t>Bumi.</a:t>
            </a:r>
          </a:p>
        </p:txBody>
      </p:sp>
      <p:sp>
        <p:nvSpPr>
          <p:cNvPr id="10" name="Oval 9"/>
          <p:cNvSpPr/>
          <p:nvPr/>
        </p:nvSpPr>
        <p:spPr>
          <a:xfrm>
            <a:off x="963838" y="2241629"/>
            <a:ext cx="3042508" cy="3041999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3" name="Title 3"/>
          <p:cNvSpPr txBox="1"/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>
                <a:solidFill>
                  <a:schemeClr val="tx1"/>
                </a:solidFill>
              </a:rPr>
              <a:t>Pengantar dari Dr Helen Findlay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636" y="2236124"/>
            <a:ext cx="84334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Siku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 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Es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Saattuq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Es tipis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Ainniq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Retakan pada es laut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Ipruaqtittuq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Es tebal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Maniillat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Es tidak merata (disebabkan oleh tekanan)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Inuktitut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	Bahasa Inuit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id-ID" sz="1800" b="1" dirty="0">
                <a:solidFill>
                  <a:srgbClr val="6BD1D5"/>
                </a:solidFill>
                <a:latin typeface="Century Gothic Bold"/>
              </a:rPr>
              <a:t>Nanuk</a:t>
            </a:r>
            <a:r>
              <a:rPr lang="id-ID" sz="1800" b="1" dirty="0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id-ID" sz="1800" b="1" dirty="0">
                <a:solidFill>
                  <a:srgbClr val="FFFFFF"/>
                </a:solidFill>
                <a:latin typeface="Century Gothic Bold"/>
              </a:rPr>
              <a:t>Beruang kutub!</a:t>
            </a:r>
          </a:p>
        </p:txBody>
      </p:sp>
      <p:sp>
        <p:nvSpPr>
          <p:cNvPr id="11" name="Title 3"/>
          <p:cNvSpPr txBox="1"/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ID" altLang="id-ID" sz="3400">
                <a:solidFill>
                  <a:schemeClr val="tx1"/>
                </a:solidFill>
              </a:rPr>
              <a:t>Penamaan</a:t>
            </a:r>
            <a:r>
              <a:rPr lang="id-ID" sz="3400">
                <a:solidFill>
                  <a:schemeClr val="tx1"/>
                </a:solidFill>
              </a:rPr>
              <a:t> es oleh suku Inuit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amie\Dropbox\OCEANS\[DE] OCEANS\FROZEN OCEANS\CMP\frozen-oceans-cmp-final-full\assets\full-image\de-oceans-extra2011-129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Es cukup tebal untuk pembangunan sebuah kamp.</a:t>
              </a:r>
              <a:endParaRPr sz="1800" dirty="0"/>
            </a:p>
          </p:txBody>
        </p:sp>
      </p:grpSp>
      <p:sp>
        <p:nvSpPr>
          <p:cNvPr id="13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2009-002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8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Bahkan cukup tebal untuk mendaratkan pesawat di atasnya!</a:t>
              </a:r>
              <a:endParaRPr sz="1800" dirty="0"/>
            </a:p>
          </p:txBody>
        </p:sp>
      </p:grpSp>
      <p:sp>
        <p:nvSpPr>
          <p:cNvPr id="30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/>
          <p:cNvSpPr txBox="1"/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7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-16032" y="0"/>
            <a:ext cx="9160032" cy="68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/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/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/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id-ID" sz="1800"/>
                <a:t>Es umumnya cukup tebal bagi para penjelajah.</a:t>
              </a:r>
              <a:endParaRPr sz="1800" dirty="0"/>
            </a:p>
          </p:txBody>
        </p:sp>
      </p:grpSp>
      <p:sp>
        <p:nvSpPr>
          <p:cNvPr id="13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id-ID">
                <a:solidFill>
                  <a:schemeClr val="tx1"/>
                </a:solidFill>
                <a:cs typeface="Arial" panose="020B0604020202020204" pitchFamily="34" charset="0"/>
              </a:rPr>
              <a:t>Pelajaran 5: Bagaimana wilayah Arktik berubah?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7F9089-407B-463E-B2BD-5B4E6711D3FE}"/>
</file>

<file path=customXml/itemProps2.xml><?xml version="1.0" encoding="utf-8"?>
<ds:datastoreItem xmlns:ds="http://schemas.openxmlformats.org/officeDocument/2006/customXml" ds:itemID="{1BCCBE88-A96F-4AA6-9F09-53F5E0F0BFEF}"/>
</file>

<file path=customXml/itemProps3.xml><?xml version="1.0" encoding="utf-8"?>
<ds:datastoreItem xmlns:ds="http://schemas.openxmlformats.org/officeDocument/2006/customXml" ds:itemID="{84FFE26B-1D27-4481-996C-5A0BF6F1FF38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978</Words>
  <Application>Microsoft Office PowerPoint</Application>
  <PresentationFormat>On-screen Show (4:3)</PresentationFormat>
  <Paragraphs>168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Akzidenz Grotesk BE Light</vt:lpstr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  <vt:lpstr>PowerPoint Presentation</vt:lpstr>
      <vt:lpstr>Pelajaran 5: Bagaimana wilayah Arktik berubah?</vt:lpstr>
      <vt:lpstr>PowerPoint Presentation</vt:lpstr>
      <vt:lpstr>PowerPoint Presentation</vt:lpstr>
      <vt:lpstr>Pelajaran 5: Bagaimana wilayah Arktik berubah?</vt:lpstr>
      <vt:lpstr>PowerPoint Presentation</vt:lpstr>
      <vt:lpstr>Pelajaran 5: Bagaimana wilayah Arktik berubah?</vt:lpstr>
      <vt:lpstr>PowerPoint Presentation</vt:lpstr>
      <vt:lpstr>PowerPoint Presentation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  <vt:lpstr>Jutaan galon air tersimpan di dalam lapisan es</vt:lpstr>
      <vt:lpstr>Pelajaran 5: Bagaimana wilayah Arktik berubah?</vt:lpstr>
      <vt:lpstr>Pelajaran 5: Bagaimana wilayah Arktik berubah?</vt:lpstr>
      <vt:lpstr>Pelajaran 5: Bagaimana wilayah Arktik berubah?</vt:lpstr>
      <vt:lpstr>Pelajaran 5: Bagaimana wilayah Arktik berubah?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Louise Cachot</cp:lastModifiedBy>
  <cp:revision>117</cp:revision>
  <cp:lastPrinted>2018-10-15T11:47:00Z</cp:lastPrinted>
  <dcterms:created xsi:type="dcterms:W3CDTF">2020-03-28T10:58:58Z</dcterms:created>
  <dcterms:modified xsi:type="dcterms:W3CDTF">2020-03-28T15:04:43Z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  <property fmtid="{D5CDD505-2E9C-101B-9397-08002B2CF9AE}" pid="3" name="KSOProductBuildVer">
    <vt:lpwstr>1033-11.2.0.9150</vt:lpwstr>
  </property>
</Properties>
</file>